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12F65-B26B-462B-A47A-95D4C8B97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7E9AE-DA66-492A-B5CA-BE3FF94FE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70F85-378D-4925-B83D-C58ED434D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FC1B-A72F-44B6-9703-0517C85D943A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02275-02BA-4968-8387-5C312AD1B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0CE31-1AAB-4FA4-8B7A-204F53341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AE90-E21E-4076-ADA3-09C9668F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9628-7269-4D5A-BF75-E3458ABDB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129BD-7D0F-4C55-9B86-404E0C1E9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D40B2-B543-4FE4-8826-5619AC65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FC1B-A72F-44B6-9703-0517C85D943A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3182C-2339-4A7C-9C74-A92EEC36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90281-7F9C-48FE-A617-5DFCC7F6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AE90-E21E-4076-ADA3-09C9668F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6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37546E-9721-4CF7-AAF7-E0BA72CFC6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ED1CBB-199F-4262-AB90-E2FBD783D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082A7-C497-4F02-A9AB-1E8F70C90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FC1B-A72F-44B6-9703-0517C85D943A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8020A-D4AA-43AD-A49C-B37F39B8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8028B-A3B7-4A72-B525-17863EBF3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AE90-E21E-4076-ADA3-09C9668F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8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0CEA-97A8-4BF9-B6BB-3FCEB60D1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C0228-89A6-49A1-A71D-240258D3F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1BB00-671E-4F24-9A0F-08349A208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FC1B-A72F-44B6-9703-0517C85D943A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A9E8A-FB9D-4096-8F1D-7E3738DFF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0E81B-B862-44A9-B249-1184580E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AE90-E21E-4076-ADA3-09C9668F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4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386DD-ED53-4794-BF72-4DCAFC993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7FA99-2C27-4C2F-8675-9F76A9D7D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613BD-624D-45E0-B6FC-CB37F151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FC1B-A72F-44B6-9703-0517C85D943A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D5324-CF24-434F-AF7A-D623B4D1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26E5A-EF4E-4D99-8691-2565144D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AE90-E21E-4076-ADA3-09C9668F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8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469CA-0F31-4447-B07A-46C4B044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62D9D-3417-4B47-8818-EBCB19639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8F71F-323A-448E-9A6E-8103BC0E5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657C6-4A14-40F7-A80E-C4D91D4CE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FC1B-A72F-44B6-9703-0517C85D943A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9ABC1-ED18-47E8-AD0E-00688C57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F9CE9-03C9-4FD4-AC3D-77E3E6A8A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AE90-E21E-4076-ADA3-09C9668F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4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8FCCE-67AB-42B2-B2BF-D205E9801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23953-CF9D-4A3A-A2EF-89F17D19D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2F442E-1C24-4EC1-AFD9-3457927AA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DBF8F4-3B51-464E-B08A-3330774D02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10572E-91E4-4803-8E30-600593147E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5C540F-9FFA-4B5B-AC36-7DDB229BD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FC1B-A72F-44B6-9703-0517C85D943A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18AE76-5F3A-44A1-9D3B-B66A10DA0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7BDD68-456D-42D6-AAF2-B9A0C87C4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AE90-E21E-4076-ADA3-09C9668F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E0F96-66C2-489E-B2EB-96FC51ECE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D5504B-73A7-4D4B-9DD8-CDC2A2B9B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FC1B-A72F-44B6-9703-0517C85D943A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A049C-6D2B-4476-AFB9-C1345FB46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7376E-AC1B-4B9B-94C6-E065EE739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AE90-E21E-4076-ADA3-09C9668F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C29CFA-14F0-401E-ADF3-CE72FBB7F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FC1B-A72F-44B6-9703-0517C85D943A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139690-363B-46E1-8559-23E5314C9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A2EC4-1331-480F-9C12-B7FA22E8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AE90-E21E-4076-ADA3-09C9668F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2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26443-17CE-43CE-AA14-F72A218E6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1240A-2609-4EDD-916A-027A172DB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CADE4-F86D-4FBB-84C7-50B7BF98A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64048-D27F-4705-82BD-36B8E6737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FC1B-A72F-44B6-9703-0517C85D943A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47DD1-E9DA-42A1-8449-DA20D94F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EE013-452B-4D31-ACAD-2CB92172C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AE90-E21E-4076-ADA3-09C9668F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0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454C-F07F-48F5-81F2-D6955B4B2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22714E-1485-4E98-B342-73CEFA6F59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D3BCC-774C-4153-84FA-C1529F6AF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8B855-B1B1-421C-A18D-8A4EC0FE5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FC1B-A72F-44B6-9703-0517C85D943A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3F528-2141-459A-9842-47EB4A90A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45A1F-1525-4D4A-BE3B-B1F56813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AE90-E21E-4076-ADA3-09C9668F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2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537E93-029A-4EB1-AA0B-F73763A65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8220C-B378-4496-8E2F-CC88CABA2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B785F-3A67-4309-B724-DE13EE80AB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2FC1B-A72F-44B6-9703-0517C85D943A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E9369-262D-473F-8B70-51D1B12CF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A38E9-4FC7-431A-A422-B443E871EB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3AE90-E21E-4076-ADA3-09C9668F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7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CBAB1-2690-4216-95C5-19CA4820D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2022 Strategic Priorities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DCB5FE-FDF6-4269-A50A-99C93F906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92263"/>
            <a:ext cx="9144000" cy="30093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1600" dirty="0"/>
              <a:t>Purpose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8976C66-0A00-4E8A-946E-C13DD73E1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619735"/>
              </p:ext>
            </p:extLst>
          </p:nvPr>
        </p:nvGraphicFramePr>
        <p:xfrm>
          <a:off x="1579546" y="3010504"/>
          <a:ext cx="9055692" cy="343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923">
                  <a:extLst>
                    <a:ext uri="{9D8B030D-6E8A-4147-A177-3AD203B41FA5}">
                      <a16:colId xmlns:a16="http://schemas.microsoft.com/office/drawing/2014/main" val="952136544"/>
                    </a:ext>
                  </a:extLst>
                </a:gridCol>
                <a:gridCol w="2263923">
                  <a:extLst>
                    <a:ext uri="{9D8B030D-6E8A-4147-A177-3AD203B41FA5}">
                      <a16:colId xmlns:a16="http://schemas.microsoft.com/office/drawing/2014/main" val="3977661075"/>
                    </a:ext>
                  </a:extLst>
                </a:gridCol>
                <a:gridCol w="2263923">
                  <a:extLst>
                    <a:ext uri="{9D8B030D-6E8A-4147-A177-3AD203B41FA5}">
                      <a16:colId xmlns:a16="http://schemas.microsoft.com/office/drawing/2014/main" val="3179813028"/>
                    </a:ext>
                  </a:extLst>
                </a:gridCol>
                <a:gridCol w="2263923">
                  <a:extLst>
                    <a:ext uri="{9D8B030D-6E8A-4147-A177-3AD203B41FA5}">
                      <a16:colId xmlns:a16="http://schemas.microsoft.com/office/drawing/2014/main" val="3826140497"/>
                    </a:ext>
                  </a:extLst>
                </a:gridCol>
              </a:tblGrid>
              <a:tr h="3430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1"/>
                          </a:solidFill>
                        </a:rPr>
                        <a:t>Governance &amp; Leadership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1"/>
                          </a:solidFill>
                        </a:rPr>
                        <a:t>Meetings &amp; Conferences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1"/>
                          </a:solidFill>
                        </a:rPr>
                        <a:t>Participation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1"/>
                          </a:solidFill>
                        </a:rPr>
                        <a:t>Marketing &amp; Communications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06431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335A29D-C439-4EA9-A115-2042341DF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59110"/>
              </p:ext>
            </p:extLst>
          </p:nvPr>
        </p:nvGraphicFramePr>
        <p:xfrm>
          <a:off x="1612307" y="3760272"/>
          <a:ext cx="905569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923">
                  <a:extLst>
                    <a:ext uri="{9D8B030D-6E8A-4147-A177-3AD203B41FA5}">
                      <a16:colId xmlns:a16="http://schemas.microsoft.com/office/drawing/2014/main" val="952136544"/>
                    </a:ext>
                  </a:extLst>
                </a:gridCol>
                <a:gridCol w="2263923">
                  <a:extLst>
                    <a:ext uri="{9D8B030D-6E8A-4147-A177-3AD203B41FA5}">
                      <a16:colId xmlns:a16="http://schemas.microsoft.com/office/drawing/2014/main" val="3977661075"/>
                    </a:ext>
                  </a:extLst>
                </a:gridCol>
                <a:gridCol w="2263923">
                  <a:extLst>
                    <a:ext uri="{9D8B030D-6E8A-4147-A177-3AD203B41FA5}">
                      <a16:colId xmlns:a16="http://schemas.microsoft.com/office/drawing/2014/main" val="3179813028"/>
                    </a:ext>
                  </a:extLst>
                </a:gridCol>
                <a:gridCol w="2263923">
                  <a:extLst>
                    <a:ext uri="{9D8B030D-6E8A-4147-A177-3AD203B41FA5}">
                      <a16:colId xmlns:a16="http://schemas.microsoft.com/office/drawing/2014/main" val="3826140497"/>
                    </a:ext>
                  </a:extLst>
                </a:gridCol>
              </a:tblGrid>
              <a:tr h="893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accent1"/>
                          </a:solidFill>
                        </a:rPr>
                        <a:t>Update succession plan; identify leaders thru 2025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accent1"/>
                          </a:solidFill>
                        </a:rPr>
                        <a:t>Review and update financial policies and governance documents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accent1"/>
                          </a:solidFill>
                        </a:rPr>
                        <a:t>Create strategic plan to align to Movement priorities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064319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DE42961-E8FF-4771-85BD-095F28FE74A3}"/>
              </a:ext>
            </a:extLst>
          </p:cNvPr>
          <p:cNvCxnSpPr>
            <a:cxnSpLocks/>
          </p:cNvCxnSpPr>
          <p:nvPr/>
        </p:nvCxnSpPr>
        <p:spPr>
          <a:xfrm>
            <a:off x="1524000" y="820103"/>
            <a:ext cx="9111238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895F627-01C1-4411-B49B-D46064A4DC19}"/>
              </a:ext>
            </a:extLst>
          </p:cNvPr>
          <p:cNvSpPr txBox="1"/>
          <p:nvPr/>
        </p:nvSpPr>
        <p:spPr>
          <a:xfrm>
            <a:off x="1523999" y="296276"/>
            <a:ext cx="8920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Any State/Geographic Location  Area Council Plan Template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78DBE72-4655-4D8B-B874-BE10A50E3F60}"/>
              </a:ext>
            </a:extLst>
          </p:cNvPr>
          <p:cNvCxnSpPr>
            <a:cxnSpLocks/>
          </p:cNvCxnSpPr>
          <p:nvPr/>
        </p:nvCxnSpPr>
        <p:spPr>
          <a:xfrm>
            <a:off x="1579547" y="2258067"/>
            <a:ext cx="9055693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1C8A762-B7C8-47D6-9BE9-F4111B9CA63D}"/>
              </a:ext>
            </a:extLst>
          </p:cNvPr>
          <p:cNvSpPr txBox="1"/>
          <p:nvPr/>
        </p:nvSpPr>
        <p:spPr>
          <a:xfrm>
            <a:off x="1523999" y="1977348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To deepen our impact as an Area Council by increasing participation by 50% and ensuring relevant educational experiences to enlighten and empower</a:t>
            </a:r>
          </a:p>
        </p:txBody>
      </p:sp>
      <p:graphicFrame>
        <p:nvGraphicFramePr>
          <p:cNvPr id="15" name="Table 5">
            <a:extLst>
              <a:ext uri="{FF2B5EF4-FFF2-40B4-BE49-F238E27FC236}">
                <a16:creationId xmlns:a16="http://schemas.microsoft.com/office/drawing/2014/main" id="{B40134AD-5439-41CA-8862-0C2E019A7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820212"/>
              </p:ext>
            </p:extLst>
          </p:nvPr>
        </p:nvGraphicFramePr>
        <p:xfrm>
          <a:off x="1579547" y="2674369"/>
          <a:ext cx="908845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8453">
                  <a:extLst>
                    <a:ext uri="{9D8B030D-6E8A-4147-A177-3AD203B41FA5}">
                      <a16:colId xmlns:a16="http://schemas.microsoft.com/office/drawing/2014/main" val="952136544"/>
                    </a:ext>
                  </a:extLst>
                </a:gridCol>
              </a:tblGrid>
              <a:tr h="3207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KEY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064319"/>
                  </a:ext>
                </a:extLst>
              </a:tr>
            </a:tbl>
          </a:graphicData>
        </a:graphic>
      </p:graphicFrame>
      <p:graphicFrame>
        <p:nvGraphicFramePr>
          <p:cNvPr id="16" name="Table 5">
            <a:extLst>
              <a:ext uri="{FF2B5EF4-FFF2-40B4-BE49-F238E27FC236}">
                <a16:creationId xmlns:a16="http://schemas.microsoft.com/office/drawing/2014/main" id="{DCBFDD3E-9BE7-4381-AE2B-D0569ED16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030087"/>
              </p:ext>
            </p:extLst>
          </p:nvPr>
        </p:nvGraphicFramePr>
        <p:xfrm>
          <a:off x="1579545" y="3376264"/>
          <a:ext cx="909984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846">
                  <a:extLst>
                    <a:ext uri="{9D8B030D-6E8A-4147-A177-3AD203B41FA5}">
                      <a16:colId xmlns:a16="http://schemas.microsoft.com/office/drawing/2014/main" val="952136544"/>
                    </a:ext>
                  </a:extLst>
                </a:gridCol>
              </a:tblGrid>
              <a:tr h="29969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INITIATIVES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064319"/>
                  </a:ext>
                </a:extLst>
              </a:tr>
            </a:tbl>
          </a:graphicData>
        </a:graphic>
      </p:graphicFrame>
      <p:graphicFrame>
        <p:nvGraphicFramePr>
          <p:cNvPr id="17" name="Table 5">
            <a:extLst>
              <a:ext uri="{FF2B5EF4-FFF2-40B4-BE49-F238E27FC236}">
                <a16:creationId xmlns:a16="http://schemas.microsoft.com/office/drawing/2014/main" id="{06B91CDA-86B8-4ADD-A224-D55C8EA41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560122"/>
              </p:ext>
            </p:extLst>
          </p:nvPr>
        </p:nvGraphicFramePr>
        <p:xfrm>
          <a:off x="1612307" y="4967362"/>
          <a:ext cx="90556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5692">
                  <a:extLst>
                    <a:ext uri="{9D8B030D-6E8A-4147-A177-3AD203B41FA5}">
                      <a16:colId xmlns:a16="http://schemas.microsoft.com/office/drawing/2014/main" val="952136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Measures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06431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6DDC98-ADE0-45E3-8F78-E789F6A33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226954"/>
              </p:ext>
            </p:extLst>
          </p:nvPr>
        </p:nvGraphicFramePr>
        <p:xfrm>
          <a:off x="1612307" y="5387052"/>
          <a:ext cx="909984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4962">
                  <a:extLst>
                    <a:ext uri="{9D8B030D-6E8A-4147-A177-3AD203B41FA5}">
                      <a16:colId xmlns:a16="http://schemas.microsoft.com/office/drawing/2014/main" val="952136544"/>
                    </a:ext>
                  </a:extLst>
                </a:gridCol>
                <a:gridCol w="2274962">
                  <a:extLst>
                    <a:ext uri="{9D8B030D-6E8A-4147-A177-3AD203B41FA5}">
                      <a16:colId xmlns:a16="http://schemas.microsoft.com/office/drawing/2014/main" val="3977661075"/>
                    </a:ext>
                  </a:extLst>
                </a:gridCol>
                <a:gridCol w="2274962">
                  <a:extLst>
                    <a:ext uri="{9D8B030D-6E8A-4147-A177-3AD203B41FA5}">
                      <a16:colId xmlns:a16="http://schemas.microsoft.com/office/drawing/2014/main" val="3179813028"/>
                    </a:ext>
                  </a:extLst>
                </a:gridCol>
                <a:gridCol w="2274962">
                  <a:extLst>
                    <a:ext uri="{9D8B030D-6E8A-4147-A177-3AD203B41FA5}">
                      <a16:colId xmlns:a16="http://schemas.microsoft.com/office/drawing/2014/main" val="3826140497"/>
                    </a:ext>
                  </a:extLst>
                </a:gridCol>
              </a:tblGrid>
              <a:tr h="893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accent1"/>
                          </a:solidFill>
                        </a:rPr>
                        <a:t>Chair, Vice Chair &amp; Treasurer identified &amp; assume leadership roles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accent1"/>
                          </a:solidFill>
                        </a:rPr>
                        <a:t>Revise policies &amp; share with Area Council by Q2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accent1"/>
                          </a:solidFill>
                        </a:rPr>
                        <a:t>Appoint strategic planning committee, design planning process, present plan by Oct 1st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064319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C19C171F-9171-4887-A96F-699674AD547C}"/>
              </a:ext>
            </a:extLst>
          </p:cNvPr>
          <p:cNvSpPr txBox="1"/>
          <p:nvPr/>
        </p:nvSpPr>
        <p:spPr>
          <a:xfrm>
            <a:off x="1568154" y="2302362"/>
            <a:ext cx="9099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2022 Focus = Deepening Any State Area Council Influence &amp; Partnership</a:t>
            </a:r>
          </a:p>
        </p:txBody>
      </p:sp>
    </p:spTree>
    <p:extLst>
      <p:ext uri="{BB962C8B-B14F-4D97-AF65-F5344CB8AC3E}">
        <p14:creationId xmlns:p14="http://schemas.microsoft.com/office/powerpoint/2010/main" val="2363989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2022 Strategic Priorities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Strategic Priorities</dc:title>
  <dc:creator>Lorraine Orr</dc:creator>
  <cp:lastModifiedBy>Lorraine Orr</cp:lastModifiedBy>
  <cp:revision>1</cp:revision>
  <dcterms:created xsi:type="dcterms:W3CDTF">2022-03-06T14:33:53Z</dcterms:created>
  <dcterms:modified xsi:type="dcterms:W3CDTF">2022-03-06T15:16:21Z</dcterms:modified>
</cp:coreProperties>
</file>